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.tif>
</file>

<file path=ppt/media/image10.tif>
</file>

<file path=ppt/media/image11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tif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wo jellyfish against a pink background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Two jellyfish touching against a dark blue background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Two jellyfish against a blue background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wo jellyfish against a blue background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wo jellyfish against a pink background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5500">
              <a:spcBef>
                <a:spcPts val="0"/>
              </a:spcBef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Relationship Id="rId3" Type="http://schemas.openxmlformats.org/officeDocument/2006/relationships/image" Target="../media/image6.tif"/><Relationship Id="rId4" Type="http://schemas.openxmlformats.org/officeDocument/2006/relationships/image" Target="../media/image7.tif"/><Relationship Id="rId5" Type="http://schemas.openxmlformats.org/officeDocument/2006/relationships/image" Target="../media/image8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tif"/><Relationship Id="rId3" Type="http://schemas.openxmlformats.org/officeDocument/2006/relationships/image" Target="../media/image10.tif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33B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926" y="97829"/>
            <a:ext cx="20280804" cy="13520537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Presented By - Shaik Muffazzalin Taj"/>
          <p:cNvSpPr txBox="1"/>
          <p:nvPr/>
        </p:nvSpPr>
        <p:spPr>
          <a:xfrm>
            <a:off x="1223003" y="9397114"/>
            <a:ext cx="9804427" cy="87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>
                <a:solidFill>
                  <a:srgbClr val="FFFFFF"/>
                </a:solidFill>
              </a:defRPr>
            </a:lvl1pPr>
          </a:lstStyle>
          <a:p>
            <a:pPr/>
            <a:r>
              <a:t>Presented By - Shaik Muffazzalin Taj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33B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roject Summary &amp; Acknowledgments"/>
          <p:cNvSpPr txBox="1"/>
          <p:nvPr>
            <p:ph type="title"/>
          </p:nvPr>
        </p:nvSpPr>
        <p:spPr>
          <a:xfrm>
            <a:off x="5731647" y="627181"/>
            <a:ext cx="12061640" cy="1937307"/>
          </a:xfrm>
          <a:prstGeom prst="rect">
            <a:avLst/>
          </a:prstGeom>
        </p:spPr>
        <p:txBody>
          <a:bodyPr/>
          <a:lstStyle>
            <a:lvl1pPr>
              <a:defRPr spc="-150" sz="5000">
                <a:solidFill>
                  <a:srgbClr val="FEFDFF"/>
                </a:solidFill>
              </a:defRPr>
            </a:lvl1pPr>
          </a:lstStyle>
          <a:p>
            <a:pPr/>
            <a:r>
              <a:t>Project Summary &amp; Acknowledgments</a:t>
            </a:r>
          </a:p>
        </p:txBody>
      </p:sp>
      <p:sp>
        <p:nvSpPr>
          <p:cNvPr id="225" name="Simulated the end-to-end feature enablement process…"/>
          <p:cNvSpPr txBox="1"/>
          <p:nvPr>
            <p:ph type="body" sz="half" idx="1"/>
          </p:nvPr>
        </p:nvSpPr>
        <p:spPr>
          <a:xfrm>
            <a:off x="1053961" y="4380049"/>
            <a:ext cx="15719440" cy="4955902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FFFFF"/>
              </a:buCl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Simulated the end-to-end feature enablement process</a:t>
            </a:r>
          </a:p>
          <a:p>
            <a:pPr>
              <a:buClr>
                <a:srgbClr val="FFFFFF"/>
              </a:buCl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Modeled AS-IS and TO-BE workflows to highlight improvement</a:t>
            </a:r>
          </a:p>
          <a:p>
            <a:pPr>
              <a:buClr>
                <a:srgbClr val="FFFFFF"/>
              </a:buCl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Built KPIs to validate feature effectiveness </a:t>
            </a:r>
          </a:p>
          <a:p>
            <a:pPr>
              <a:buClr>
                <a:srgbClr val="FFFFFF"/>
              </a:buClr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Created real-world stakeholder presentation skills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33B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hank You!"/>
          <p:cNvSpPr txBox="1"/>
          <p:nvPr>
            <p:ph type="title"/>
          </p:nvPr>
        </p:nvSpPr>
        <p:spPr>
          <a:xfrm>
            <a:off x="1214013" y="4415259"/>
            <a:ext cx="12061640" cy="4545118"/>
          </a:xfrm>
          <a:prstGeom prst="rect">
            <a:avLst/>
          </a:prstGeom>
        </p:spPr>
        <p:txBody>
          <a:bodyPr/>
          <a:lstStyle>
            <a:lvl1pPr>
              <a:defRPr spc="-533" sz="17800">
                <a:solidFill>
                  <a:srgbClr val="FEFDFF"/>
                </a:solidFill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33B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Two jellyfish against a pink background" descr="Two jellyfish against a pink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207544" y="2650003"/>
            <a:ext cx="17968885" cy="7243708"/>
          </a:xfrm>
          <a:prstGeom prst="rect">
            <a:avLst/>
          </a:prstGeom>
          <a:ln w="38100">
            <a:solidFill>
              <a:srgbClr val="000000"/>
            </a:solidFill>
          </a:ln>
        </p:spPr>
      </p:pic>
      <p:sp>
        <p:nvSpPr>
          <p:cNvPr id="175" name="Current Feedback Workflow (AS-IS) – Fragmented and Slow"/>
          <p:cNvSpPr txBox="1"/>
          <p:nvPr>
            <p:ph type="title"/>
          </p:nvPr>
        </p:nvSpPr>
        <p:spPr>
          <a:xfrm>
            <a:off x="1522538" y="389242"/>
            <a:ext cx="20980613" cy="1549401"/>
          </a:xfrm>
          <a:prstGeom prst="rect">
            <a:avLst/>
          </a:prstGeom>
        </p:spPr>
        <p:txBody>
          <a:bodyPr/>
          <a:lstStyle>
            <a:lvl1pPr>
              <a:defRPr spc="-150" sz="5000">
                <a:solidFill>
                  <a:srgbClr val="FFFFFF"/>
                </a:solidFill>
              </a:defRPr>
            </a:lvl1pPr>
          </a:lstStyle>
          <a:p>
            <a:pPr/>
            <a:r>
              <a:t>Current Feedback Workflow (AS-IS) – Fragmented and Slow</a:t>
            </a:r>
          </a:p>
        </p:txBody>
      </p:sp>
      <p:sp>
        <p:nvSpPr>
          <p:cNvPr id="176" name="AS-IS: Manual, Un-structured feedback via external tools. Modelers rely on emails and follow-ups to collect responses"/>
          <p:cNvSpPr txBox="1"/>
          <p:nvPr>
            <p:ph type="body" sz="quarter" idx="1"/>
          </p:nvPr>
        </p:nvSpPr>
        <p:spPr>
          <a:xfrm>
            <a:off x="3514787" y="10605106"/>
            <a:ext cx="17482340" cy="1549401"/>
          </a:xfrm>
          <a:prstGeom prst="rect">
            <a:avLst/>
          </a:prstGeom>
        </p:spPr>
        <p:txBody>
          <a:bodyPr/>
          <a:lstStyle/>
          <a:p>
            <a:pPr marL="0" indent="0" defTabSz="2097023">
              <a:spcBef>
                <a:spcPts val="2000"/>
              </a:spcBef>
              <a:buClrTx/>
              <a:buSzTx/>
              <a:buNone/>
              <a:defRPr sz="4300">
                <a:solidFill>
                  <a:srgbClr val="FFFFFF"/>
                </a:solidFill>
              </a:defRPr>
            </a:pPr>
            <a:r>
              <a:rPr b="1"/>
              <a:t>AS-IS:</a:t>
            </a:r>
            <a:r>
              <a:t> Manual, Un-structured feedback via external tools. Modelers rely on emails and follow-ups to collect responses </a:t>
            </a:r>
          </a:p>
        </p:txBody>
      </p:sp>
      <p:sp>
        <p:nvSpPr>
          <p:cNvPr id="177" name="Designed using BPMN.io"/>
          <p:cNvSpPr txBox="1"/>
          <p:nvPr/>
        </p:nvSpPr>
        <p:spPr>
          <a:xfrm>
            <a:off x="3467790" y="8802156"/>
            <a:ext cx="5921757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pPr/>
            <a:r>
              <a:t>Designed using BPMN.io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33B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ain Points"/>
          <p:cNvSpPr txBox="1"/>
          <p:nvPr/>
        </p:nvSpPr>
        <p:spPr>
          <a:xfrm>
            <a:off x="1728080" y="2655230"/>
            <a:ext cx="3994405" cy="1109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Pain Points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8080" y="4481799"/>
            <a:ext cx="3994405" cy="3994405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Feedback on models is shared via email or chat, not in the modelling tool"/>
          <p:cNvSpPr txBox="1"/>
          <p:nvPr/>
        </p:nvSpPr>
        <p:spPr>
          <a:xfrm>
            <a:off x="1612398" y="9192791"/>
            <a:ext cx="4225770" cy="3462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Feedback on models is shared via email or chat, not in the modelling tool</a:t>
            </a:r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12294" t="13466" r="8039" b="13466"/>
          <a:stretch>
            <a:fillRect/>
          </a:stretch>
        </p:blipFill>
        <p:spPr>
          <a:xfrm>
            <a:off x="7143012" y="4541330"/>
            <a:ext cx="4225582" cy="387551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Review cycles are delayed due to follow-ups and miscommunication"/>
          <p:cNvSpPr txBox="1"/>
          <p:nvPr/>
        </p:nvSpPr>
        <p:spPr>
          <a:xfrm>
            <a:off x="7142891" y="9192791"/>
            <a:ext cx="4225771" cy="3462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Review cycles are delayed due to follow-ups and miscommunication</a:t>
            </a:r>
          </a:p>
        </p:txBody>
      </p:sp>
      <p:pic>
        <p:nvPicPr>
          <p:cNvPr id="184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0" t="15863" r="0" b="14255"/>
          <a:stretch>
            <a:fillRect/>
          </a:stretch>
        </p:blipFill>
        <p:spPr>
          <a:xfrm>
            <a:off x="12788924" y="4385557"/>
            <a:ext cx="3994319" cy="4186891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Approvals depend on scattered, untracked actions"/>
          <p:cNvSpPr txBox="1"/>
          <p:nvPr/>
        </p:nvSpPr>
        <p:spPr>
          <a:xfrm>
            <a:off x="12673385" y="9360814"/>
            <a:ext cx="5190217" cy="211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Approvals depend on scattered, untracked actions</a:t>
            </a:r>
          </a:p>
        </p:txBody>
      </p:sp>
      <p:pic>
        <p:nvPicPr>
          <p:cNvPr id="186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203459" y="4366188"/>
            <a:ext cx="4225771" cy="4225770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Modeller has to integrate feedback and follow up if it’s incomplete"/>
          <p:cNvSpPr txBox="1"/>
          <p:nvPr/>
        </p:nvSpPr>
        <p:spPr>
          <a:xfrm>
            <a:off x="18159814" y="9529341"/>
            <a:ext cx="5190217" cy="2788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Modeller has to integrate feedback and follow up if it’s incomplete</a:t>
            </a:r>
          </a:p>
        </p:txBody>
      </p:sp>
      <p:sp>
        <p:nvSpPr>
          <p:cNvPr id="188" name="Current Feedback Workflow (AS-IS) – Fragmented and Slow"/>
          <p:cNvSpPr txBox="1"/>
          <p:nvPr>
            <p:ph type="title"/>
          </p:nvPr>
        </p:nvSpPr>
        <p:spPr>
          <a:xfrm>
            <a:off x="1522538" y="389242"/>
            <a:ext cx="20980613" cy="1549401"/>
          </a:xfrm>
          <a:prstGeom prst="rect">
            <a:avLst/>
          </a:prstGeom>
        </p:spPr>
        <p:txBody>
          <a:bodyPr/>
          <a:lstStyle>
            <a:lvl1pPr>
              <a:defRPr spc="-150" sz="5000">
                <a:solidFill>
                  <a:srgbClr val="FFFFFF"/>
                </a:solidFill>
              </a:defRPr>
            </a:lvl1pPr>
          </a:lstStyle>
          <a:p>
            <a:pPr/>
            <a:r>
              <a:t>Current Feedback Workflow (AS-IS) – Fragmented and Slow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33B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Future Feedback Workflow (TO-BE) – Structured and Efficient"/>
          <p:cNvSpPr txBox="1"/>
          <p:nvPr>
            <p:ph type="title"/>
          </p:nvPr>
        </p:nvSpPr>
        <p:spPr>
          <a:xfrm>
            <a:off x="1522538" y="389242"/>
            <a:ext cx="20980613" cy="1549401"/>
          </a:xfrm>
          <a:prstGeom prst="rect">
            <a:avLst/>
          </a:prstGeom>
        </p:spPr>
        <p:txBody>
          <a:bodyPr/>
          <a:lstStyle>
            <a:lvl1pPr>
              <a:defRPr spc="-150" sz="5000">
                <a:solidFill>
                  <a:srgbClr val="FFFFFF"/>
                </a:solidFill>
              </a:defRPr>
            </a:lvl1pPr>
          </a:lstStyle>
          <a:p>
            <a:pPr/>
            <a:r>
              <a:t>Future Feedback Workflow (TO-BE) – Structured and Efficient</a:t>
            </a:r>
          </a:p>
        </p:txBody>
      </p:sp>
      <p:sp>
        <p:nvSpPr>
          <p:cNvPr id="191" name="TO-BE: Feedback loop moves inside the modelling tool via threaded comments - streamlining collaboration and accelarating approvals"/>
          <p:cNvSpPr txBox="1"/>
          <p:nvPr>
            <p:ph type="body" sz="quarter" idx="1"/>
          </p:nvPr>
        </p:nvSpPr>
        <p:spPr>
          <a:xfrm>
            <a:off x="3450830" y="11581793"/>
            <a:ext cx="17482340" cy="1549401"/>
          </a:xfrm>
          <a:prstGeom prst="rect">
            <a:avLst/>
          </a:prstGeom>
        </p:spPr>
        <p:txBody>
          <a:bodyPr/>
          <a:lstStyle/>
          <a:p>
            <a:pPr marL="0" indent="0" defTabSz="2097023">
              <a:spcBef>
                <a:spcPts val="2000"/>
              </a:spcBef>
              <a:buClrTx/>
              <a:buSzTx/>
              <a:buNone/>
              <a:defRPr sz="4300">
                <a:solidFill>
                  <a:srgbClr val="FFFFFF"/>
                </a:solidFill>
              </a:defRPr>
            </a:pPr>
            <a:r>
              <a:rPr b="1"/>
              <a:t>TO-BE: </a:t>
            </a:r>
            <a:r>
              <a:t>Feedback loop moves inside the modelling tool via threaded comments - streamlining collaboration and accelarating approvals</a:t>
            </a:r>
          </a:p>
        </p:txBody>
      </p:sp>
      <p:pic>
        <p:nvPicPr>
          <p:cNvPr id="192" name="AD_4nXckJY9EDjoiOThhmDQ6_oZEKl7lvWva6J3p0Nby7mT2k5Ql4Wy4xO4yihUS2IfaghcnX0BHBbSM8FXmZZdQq43PBzkr96KKzQvSXVgfnYwBGf6BzSULJmEgETznKK9XE6u5M4cHIg.png" descr="AD_4nXckJY9EDjoiOThhmDQ6_oZEKl7lvWva6J3p0Nby7mT2k5Ql4Wy4xO4yihUS2IfaghcnX0BHBbSM8FXmZZdQq43PBzkr96KKzQvSXVgfnYwBGf6BzSULJmEgETznKK9XE6u5M4cHI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65533" y="2379399"/>
            <a:ext cx="16052934" cy="8761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33B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Improved Points"/>
          <p:cNvSpPr txBox="1"/>
          <p:nvPr/>
        </p:nvSpPr>
        <p:spPr>
          <a:xfrm>
            <a:off x="1728080" y="2655230"/>
            <a:ext cx="5906263" cy="1109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Improved Points</a:t>
            </a:r>
          </a:p>
        </p:txBody>
      </p:sp>
      <p:sp>
        <p:nvSpPr>
          <p:cNvPr id="195" name="Reviewers add feedback directly within the model using threaded comments"/>
          <p:cNvSpPr txBox="1"/>
          <p:nvPr/>
        </p:nvSpPr>
        <p:spPr>
          <a:xfrm>
            <a:off x="1612398" y="8856241"/>
            <a:ext cx="4225770" cy="4135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Reviewers add feedback directly within the model using threaded comments</a:t>
            </a:r>
          </a:p>
        </p:txBody>
      </p:sp>
      <p:sp>
        <p:nvSpPr>
          <p:cNvPr id="196" name="Future Feedback Workflow (TO-BE) – Structured and Efficient"/>
          <p:cNvSpPr txBox="1"/>
          <p:nvPr>
            <p:ph type="title"/>
          </p:nvPr>
        </p:nvSpPr>
        <p:spPr>
          <a:xfrm>
            <a:off x="1522538" y="389242"/>
            <a:ext cx="20980613" cy="1549401"/>
          </a:xfrm>
          <a:prstGeom prst="rect">
            <a:avLst/>
          </a:prstGeom>
        </p:spPr>
        <p:txBody>
          <a:bodyPr/>
          <a:lstStyle>
            <a:lvl1pPr>
              <a:defRPr spc="-150" sz="5000">
                <a:solidFill>
                  <a:srgbClr val="FFFFFF"/>
                </a:solidFill>
              </a:defRPr>
            </a:lvl1pPr>
          </a:lstStyle>
          <a:p>
            <a:pPr/>
            <a:r>
              <a:t>Future Feedback Workflow (TO-BE) – Structured and Efficient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11708" t="232" r="14799" b="37094"/>
          <a:stretch>
            <a:fillRect/>
          </a:stretch>
        </p:blipFill>
        <p:spPr>
          <a:xfrm>
            <a:off x="1433924" y="4507355"/>
            <a:ext cx="4582610" cy="39080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17070" y="4366116"/>
            <a:ext cx="4225771" cy="4225770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Modelers can respond and resolve comments without leaving the tool"/>
          <p:cNvSpPr txBox="1"/>
          <p:nvPr/>
        </p:nvSpPr>
        <p:spPr>
          <a:xfrm>
            <a:off x="7317070" y="8856241"/>
            <a:ext cx="4225771" cy="4135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Modelers can respond and resolve comments without leaving the tool</a:t>
            </a:r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43270" y="4232873"/>
            <a:ext cx="4492257" cy="4492257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Eliminates email dependency and fragmented communication"/>
          <p:cNvSpPr txBox="1"/>
          <p:nvPr/>
        </p:nvSpPr>
        <p:spPr>
          <a:xfrm>
            <a:off x="12976513" y="9529341"/>
            <a:ext cx="4225770" cy="2788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Eliminates email dependency and fragmented communication</a:t>
            </a:r>
          </a:p>
        </p:txBody>
      </p:sp>
      <p:pic>
        <p:nvPicPr>
          <p:cNvPr id="202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916555" y="4132280"/>
            <a:ext cx="4693442" cy="4693442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Enables faster approval and accountability with full audit trail"/>
          <p:cNvSpPr txBox="1"/>
          <p:nvPr/>
        </p:nvSpPr>
        <p:spPr>
          <a:xfrm>
            <a:off x="19150390" y="9192791"/>
            <a:ext cx="4225771" cy="3462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Enables faster approval and accountability with full audit trail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33B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Initial usage of the threaded comments feature shows promising signs of improved model collaboration. These KPIs establish a baseline to evaluate impact over time. The below KPIs are calculated in Excel on Sample data of threaded comments feature workflo"/>
          <p:cNvSpPr txBox="1"/>
          <p:nvPr/>
        </p:nvSpPr>
        <p:spPr>
          <a:xfrm>
            <a:off x="1392936" y="2545148"/>
            <a:ext cx="22638513" cy="211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Initial usage of the threaded comments feature shows promising signs of improved model collaboration. These KPIs establish a baseline to evaluate impact over time. The below KPIs are calculated in Excel on Sample data of threaded comments feature workflow.</a:t>
            </a:r>
          </a:p>
        </p:txBody>
      </p:sp>
      <p:sp>
        <p:nvSpPr>
          <p:cNvPr id="206" name="Early KPI Signals from Structured Feedback Implementation"/>
          <p:cNvSpPr txBox="1"/>
          <p:nvPr>
            <p:ph type="title"/>
          </p:nvPr>
        </p:nvSpPr>
        <p:spPr>
          <a:xfrm>
            <a:off x="1522538" y="389242"/>
            <a:ext cx="20980613" cy="1549401"/>
          </a:xfrm>
          <a:prstGeom prst="rect">
            <a:avLst/>
          </a:prstGeom>
        </p:spPr>
        <p:txBody>
          <a:bodyPr/>
          <a:lstStyle>
            <a:lvl1pPr>
              <a:defRPr spc="-150" sz="5000">
                <a:solidFill>
                  <a:srgbClr val="FFFFFF"/>
                </a:solidFill>
              </a:defRPr>
            </a:lvl1pPr>
          </a:lstStyle>
          <a:p>
            <a:pPr/>
            <a:r>
              <a:t>Early KPI Signals from Structured Feedback Implementation</a:t>
            </a:r>
          </a:p>
        </p:txBody>
      </p:sp>
      <p:pic>
        <p:nvPicPr>
          <p:cNvPr id="207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8521" r="0" b="14818"/>
          <a:stretch>
            <a:fillRect/>
          </a:stretch>
        </p:blipFill>
        <p:spPr>
          <a:xfrm>
            <a:off x="464741" y="5487230"/>
            <a:ext cx="5610114" cy="64510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7846" t="5346" r="7846" b="5346"/>
          <a:stretch>
            <a:fillRect/>
          </a:stretch>
        </p:blipFill>
        <p:spPr>
          <a:xfrm>
            <a:off x="6640779" y="6427625"/>
            <a:ext cx="6471994" cy="45704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Screenshot 2025-07-13 at 5.30.26 PM.png" descr="Screenshot 2025-07-13 at 5.30.26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029863" y="5560508"/>
            <a:ext cx="4089984" cy="630464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Screenshot 2025-07-13 at 5.32.49 PM.png" descr="Screenshot 2025-07-13 at 5.32.49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812609" y="6719622"/>
            <a:ext cx="5181601" cy="4483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33B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Two jellyfish against a pink background" descr="Two jellyfish against a pink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5215871" y="0"/>
            <a:ext cx="9144001" cy="13716000"/>
          </a:xfrm>
          <a:prstGeom prst="rect">
            <a:avLst/>
          </a:prstGeom>
        </p:spPr>
      </p:pic>
      <p:sp>
        <p:nvSpPr>
          <p:cNvPr id="213" name="Feature Launch Summary &amp; Go-To-Market Pitch"/>
          <p:cNvSpPr txBox="1"/>
          <p:nvPr>
            <p:ph type="title"/>
          </p:nvPr>
        </p:nvSpPr>
        <p:spPr>
          <a:xfrm>
            <a:off x="1270000" y="953179"/>
            <a:ext cx="13232041" cy="1434421"/>
          </a:xfrm>
          <a:prstGeom prst="rect">
            <a:avLst/>
          </a:prstGeom>
        </p:spPr>
        <p:txBody>
          <a:bodyPr/>
          <a:lstStyle>
            <a:lvl1pPr defTabSz="792479">
              <a:defRPr spc="-144" sz="4800">
                <a:solidFill>
                  <a:srgbClr val="FEFDFF"/>
                </a:solidFill>
              </a:defRPr>
            </a:lvl1pPr>
          </a:lstStyle>
          <a:p>
            <a:pPr/>
            <a:r>
              <a:t>Feature Launch Summary &amp; Go-To-Market Pitch</a:t>
            </a:r>
          </a:p>
        </p:txBody>
      </p:sp>
      <p:sp>
        <p:nvSpPr>
          <p:cNvPr id="214" name="Feature Summary…"/>
          <p:cNvSpPr txBox="1"/>
          <p:nvPr>
            <p:ph type="body" idx="1"/>
          </p:nvPr>
        </p:nvSpPr>
        <p:spPr>
          <a:xfrm>
            <a:off x="576943" y="3289818"/>
            <a:ext cx="14243840" cy="9887200"/>
          </a:xfrm>
          <a:prstGeom prst="rect">
            <a:avLst/>
          </a:prstGeom>
        </p:spPr>
        <p:txBody>
          <a:bodyPr/>
          <a:lstStyle/>
          <a:p>
            <a:pPr marL="480568" indent="-480568" defTabSz="2097023">
              <a:spcBef>
                <a:spcPts val="2000"/>
              </a:spcBef>
              <a:buClr>
                <a:srgbClr val="FFFFFF"/>
              </a:buClr>
              <a:defRPr b="1" sz="4128">
                <a:solidFill>
                  <a:srgbClr val="FFFFFF"/>
                </a:solidFill>
              </a:defRPr>
            </a:pPr>
            <a:r>
              <a:t>Feature Summary</a:t>
            </a:r>
          </a:p>
          <a:p>
            <a:pPr lvl="1" marL="961136" indent="-480568" defTabSz="2097023">
              <a:spcBef>
                <a:spcPts val="2000"/>
              </a:spcBef>
              <a:buClr>
                <a:srgbClr val="FFFFFF"/>
              </a:buClr>
              <a:defRPr sz="4128">
                <a:solidFill>
                  <a:srgbClr val="FFFFFF"/>
                </a:solidFill>
              </a:defRPr>
            </a:pPr>
            <a:r>
              <a:t>Collaborative comment threads built directly into the modeling tool for faster, structured review and approvals.</a:t>
            </a:r>
          </a:p>
          <a:p>
            <a:pPr marL="480568" indent="-480568" defTabSz="2097023">
              <a:spcBef>
                <a:spcPts val="2000"/>
              </a:spcBef>
              <a:buClr>
                <a:srgbClr val="FFFFFF"/>
              </a:buClr>
              <a:defRPr b="1" sz="4128">
                <a:solidFill>
                  <a:srgbClr val="FFFFFF"/>
                </a:solidFill>
              </a:defRPr>
            </a:pPr>
            <a:r>
              <a:t>Why it mattes</a:t>
            </a:r>
          </a:p>
          <a:p>
            <a:pPr lvl="1" marL="961136" indent="-480568" defTabSz="2097023">
              <a:spcBef>
                <a:spcPts val="2000"/>
              </a:spcBef>
              <a:buClr>
                <a:srgbClr val="FFFFFF"/>
              </a:buClr>
              <a:defRPr sz="4128">
                <a:solidFill>
                  <a:srgbClr val="FFFFFF"/>
                </a:solidFill>
              </a:defRPr>
            </a:pPr>
            <a:r>
              <a:t>Eliminates email-based confusion</a:t>
            </a:r>
          </a:p>
          <a:p>
            <a:pPr lvl="1" marL="961136" indent="-480568" defTabSz="2097023">
              <a:spcBef>
                <a:spcPts val="2000"/>
              </a:spcBef>
              <a:buClr>
                <a:srgbClr val="FFFFFF"/>
              </a:buClr>
              <a:defRPr sz="4128">
                <a:solidFill>
                  <a:srgbClr val="FFFFFF"/>
                </a:solidFill>
              </a:defRPr>
            </a:pPr>
            <a:r>
              <a:t>Reduces feedback cycles</a:t>
            </a:r>
          </a:p>
          <a:p>
            <a:pPr lvl="1" marL="961136" indent="-480568" defTabSz="2097023">
              <a:spcBef>
                <a:spcPts val="2000"/>
              </a:spcBef>
              <a:buClr>
                <a:srgbClr val="FFFFFF"/>
              </a:buClr>
              <a:defRPr sz="4128">
                <a:solidFill>
                  <a:srgbClr val="FFFFFF"/>
                </a:solidFill>
              </a:defRPr>
            </a:pPr>
            <a:r>
              <a:t>Builds accountability with an audit trail</a:t>
            </a:r>
          </a:p>
          <a:p>
            <a:pPr marL="480568" indent="-480568" defTabSz="2097023">
              <a:spcBef>
                <a:spcPts val="2000"/>
              </a:spcBef>
              <a:buClr>
                <a:srgbClr val="FFFFFF"/>
              </a:buClr>
              <a:defRPr b="1" sz="4128">
                <a:solidFill>
                  <a:srgbClr val="FFFFFF"/>
                </a:solidFill>
              </a:defRPr>
            </a:pPr>
            <a:r>
              <a:t>Target Users &amp; Teams</a:t>
            </a:r>
          </a:p>
          <a:p>
            <a:pPr lvl="1" marL="961136" indent="-480568" defTabSz="2097023">
              <a:spcBef>
                <a:spcPts val="2000"/>
              </a:spcBef>
              <a:buClr>
                <a:srgbClr val="FFFFFF"/>
              </a:buClr>
              <a:defRPr sz="4128">
                <a:solidFill>
                  <a:srgbClr val="FFFFFF"/>
                </a:solidFill>
              </a:defRPr>
            </a:pPr>
            <a:r>
              <a:t>Modelers</a:t>
            </a:r>
          </a:p>
          <a:p>
            <a:pPr lvl="1" marL="961136" indent="-480568" defTabSz="2097023">
              <a:spcBef>
                <a:spcPts val="2000"/>
              </a:spcBef>
              <a:buClr>
                <a:srgbClr val="FFFFFF"/>
              </a:buClr>
              <a:defRPr sz="4128">
                <a:solidFill>
                  <a:srgbClr val="FFFFFF"/>
                </a:solidFill>
              </a:defRPr>
            </a:pPr>
            <a:r>
              <a:t>Reviewers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33B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Two jellyfish against a pink background" descr="Two jellyfish against a pink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2960" r="0" b="2960"/>
          <a:stretch>
            <a:fillRect/>
          </a:stretch>
        </p:blipFill>
        <p:spPr>
          <a:xfrm>
            <a:off x="12204699" y="0"/>
            <a:ext cx="12192001" cy="13716000"/>
          </a:xfrm>
          <a:prstGeom prst="rect">
            <a:avLst/>
          </a:prstGeom>
        </p:spPr>
      </p:pic>
      <p:sp>
        <p:nvSpPr>
          <p:cNvPr id="217" name="Enablement Journey – Driving User Adoption"/>
          <p:cNvSpPr txBox="1"/>
          <p:nvPr>
            <p:ph type="title"/>
          </p:nvPr>
        </p:nvSpPr>
        <p:spPr>
          <a:xfrm>
            <a:off x="63560" y="375739"/>
            <a:ext cx="12061640" cy="1937306"/>
          </a:xfrm>
          <a:prstGeom prst="rect">
            <a:avLst/>
          </a:prstGeom>
        </p:spPr>
        <p:txBody>
          <a:bodyPr/>
          <a:lstStyle>
            <a:lvl1pPr>
              <a:defRPr spc="-150" sz="5000">
                <a:solidFill>
                  <a:srgbClr val="FEFDFF"/>
                </a:solidFill>
              </a:defRPr>
            </a:lvl1pPr>
          </a:lstStyle>
          <a:p>
            <a:pPr/>
            <a:r>
              <a:t>Enablement Journey – Driving User Adoption</a:t>
            </a:r>
          </a:p>
        </p:txBody>
      </p:sp>
      <p:sp>
        <p:nvSpPr>
          <p:cNvPr id="218" name="Awareness Phase…"/>
          <p:cNvSpPr txBox="1"/>
          <p:nvPr>
            <p:ph type="body" sz="half" idx="1"/>
          </p:nvPr>
        </p:nvSpPr>
        <p:spPr>
          <a:xfrm>
            <a:off x="576943" y="3289818"/>
            <a:ext cx="11034873" cy="9887200"/>
          </a:xfrm>
          <a:prstGeom prst="rect">
            <a:avLst/>
          </a:prstGeom>
        </p:spPr>
        <p:txBody>
          <a:bodyPr/>
          <a:lstStyle/>
          <a:p>
            <a:pPr marL="391159" indent="-391159" defTabSz="1706879">
              <a:spcBef>
                <a:spcPts val="1600"/>
              </a:spcBef>
              <a:buClr>
                <a:srgbClr val="FFFFFF"/>
              </a:buClr>
              <a:defRPr b="1" sz="3359">
                <a:solidFill>
                  <a:srgbClr val="FFFFFF"/>
                </a:solidFill>
              </a:defRPr>
            </a:pPr>
            <a:r>
              <a:t>Awareness Phase</a:t>
            </a:r>
          </a:p>
          <a:p>
            <a:pPr lvl="1" marL="782319" indent="-391159" defTabSz="1706879">
              <a:spcBef>
                <a:spcPts val="1600"/>
              </a:spcBef>
              <a:buClr>
                <a:srgbClr val="FFFFFF"/>
              </a:buClr>
              <a:defRPr sz="3359">
                <a:solidFill>
                  <a:srgbClr val="FFFFFF"/>
                </a:solidFill>
              </a:defRPr>
            </a:pPr>
            <a:r>
              <a:t>Share feature update via internal release notes, demos, and newsletters</a:t>
            </a:r>
          </a:p>
          <a:p>
            <a:pPr marL="391159" indent="-391159" defTabSz="1706879">
              <a:spcBef>
                <a:spcPts val="1600"/>
              </a:spcBef>
              <a:buClr>
                <a:srgbClr val="FFFFFF"/>
              </a:buClr>
              <a:defRPr b="1" sz="3359">
                <a:solidFill>
                  <a:srgbClr val="FFFFFF"/>
                </a:solidFill>
              </a:defRPr>
            </a:pPr>
            <a:r>
              <a:t>Training Phase</a:t>
            </a:r>
          </a:p>
          <a:p>
            <a:pPr lvl="1" marL="782319" indent="-391159" defTabSz="1706879">
              <a:spcBef>
                <a:spcPts val="1600"/>
              </a:spcBef>
              <a:buClr>
                <a:srgbClr val="FFFFFF"/>
              </a:buClr>
              <a:defRPr b="1" sz="3359">
                <a:solidFill>
                  <a:srgbClr val="FFFFFF"/>
                </a:solidFill>
              </a:defRPr>
            </a:pPr>
            <a:r>
              <a:rPr b="0"/>
              <a:t>Conduct enablement sessions or tutorials for modelers and reviewers</a:t>
            </a:r>
            <a:endParaRPr b="0"/>
          </a:p>
          <a:p>
            <a:pPr marL="391159" indent="-391159" defTabSz="1706879">
              <a:spcBef>
                <a:spcPts val="1600"/>
              </a:spcBef>
              <a:buClr>
                <a:srgbClr val="FFFFFF"/>
              </a:buClr>
              <a:defRPr b="1" sz="3359">
                <a:solidFill>
                  <a:srgbClr val="FFFFFF"/>
                </a:solidFill>
              </a:defRPr>
            </a:pPr>
            <a:r>
              <a:t>Pilot Launch Phase</a:t>
            </a:r>
          </a:p>
          <a:p>
            <a:pPr lvl="1" marL="782319" indent="-391159" defTabSz="1706879">
              <a:spcBef>
                <a:spcPts val="1600"/>
              </a:spcBef>
              <a:buClr>
                <a:srgbClr val="FFFFFF"/>
              </a:buClr>
              <a:defRPr b="1" sz="3359">
                <a:solidFill>
                  <a:srgbClr val="FFFFFF"/>
                </a:solidFill>
              </a:defRPr>
            </a:pPr>
            <a:r>
              <a:rPr b="0"/>
              <a:t>Test feature with a selected group of users and collect feedback</a:t>
            </a:r>
            <a:endParaRPr b="0"/>
          </a:p>
          <a:p>
            <a:pPr marL="391159" indent="-391159" defTabSz="1706879">
              <a:spcBef>
                <a:spcPts val="1600"/>
              </a:spcBef>
              <a:buClr>
                <a:srgbClr val="FFFFFF"/>
              </a:buClr>
              <a:defRPr b="1" sz="3359">
                <a:solidFill>
                  <a:srgbClr val="FFFFFF"/>
                </a:solidFill>
              </a:defRPr>
            </a:pPr>
            <a:r>
              <a:t>Organization-Wide Rollout Phase</a:t>
            </a:r>
            <a:endParaRPr b="0"/>
          </a:p>
          <a:p>
            <a:pPr lvl="1" marL="782319" indent="-391159" defTabSz="1706879">
              <a:spcBef>
                <a:spcPts val="1600"/>
              </a:spcBef>
              <a:buClr>
                <a:srgbClr val="FFFFFF"/>
              </a:buClr>
              <a:defRPr b="1" sz="3359">
                <a:solidFill>
                  <a:srgbClr val="FFFFFF"/>
                </a:solidFill>
              </a:defRPr>
            </a:pPr>
            <a:r>
              <a:rPr b="0"/>
              <a:t>Enable feature for all users based on pilot insights</a:t>
            </a:r>
            <a:endParaRPr b="0"/>
          </a:p>
          <a:p>
            <a:pPr marL="391159" indent="-391159" defTabSz="1706879">
              <a:spcBef>
                <a:spcPts val="1600"/>
              </a:spcBef>
              <a:buClr>
                <a:srgbClr val="FFFFFF"/>
              </a:buClr>
              <a:defRPr b="1" sz="3359">
                <a:solidFill>
                  <a:srgbClr val="FFFFFF"/>
                </a:solidFill>
              </a:defRPr>
            </a:pPr>
            <a:r>
              <a:t>Monitoring &amp; Support Phase</a:t>
            </a:r>
            <a:endParaRPr b="0"/>
          </a:p>
          <a:p>
            <a:pPr lvl="1" marL="782319" indent="-391159" defTabSz="1706879">
              <a:spcBef>
                <a:spcPts val="1600"/>
              </a:spcBef>
              <a:buClr>
                <a:srgbClr val="FFFFFF"/>
              </a:buClr>
              <a:defRPr b="1" sz="3359">
                <a:solidFill>
                  <a:srgbClr val="FFFFFF"/>
                </a:solidFill>
              </a:defRPr>
            </a:pPr>
            <a:r>
              <a:rPr b="0"/>
              <a:t>Track KPIs, provide ongoing guidance, iterate based on user feedback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33B6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Two jellyfish against a pink background" descr="Two jellyfish against a pink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5317" t="0" r="5317" b="0"/>
          <a:stretch>
            <a:fillRect/>
          </a:stretch>
        </p:blipFill>
        <p:spPr>
          <a:xfrm>
            <a:off x="12139845" y="-36102"/>
            <a:ext cx="12321710" cy="13788079"/>
          </a:xfrm>
          <a:prstGeom prst="rect">
            <a:avLst/>
          </a:prstGeom>
        </p:spPr>
      </p:pic>
      <p:sp>
        <p:nvSpPr>
          <p:cNvPr id="221" name="Next Steps &amp; Recommendations"/>
          <p:cNvSpPr txBox="1"/>
          <p:nvPr>
            <p:ph type="title"/>
          </p:nvPr>
        </p:nvSpPr>
        <p:spPr>
          <a:xfrm>
            <a:off x="63560" y="375739"/>
            <a:ext cx="12061640" cy="1937306"/>
          </a:xfrm>
          <a:prstGeom prst="rect">
            <a:avLst/>
          </a:prstGeom>
        </p:spPr>
        <p:txBody>
          <a:bodyPr/>
          <a:lstStyle>
            <a:lvl1pPr>
              <a:defRPr spc="-150" sz="5000">
                <a:solidFill>
                  <a:srgbClr val="FEFDFF"/>
                </a:solidFill>
              </a:defRPr>
            </a:lvl1pPr>
          </a:lstStyle>
          <a:p>
            <a:pPr/>
            <a:r>
              <a:t>Next Steps &amp; Recommendations</a:t>
            </a:r>
          </a:p>
        </p:txBody>
      </p:sp>
      <p:sp>
        <p:nvSpPr>
          <p:cNvPr id="222" name="Collect more feedback from wider user base post-launch…"/>
          <p:cNvSpPr txBox="1"/>
          <p:nvPr>
            <p:ph type="body" sz="half" idx="1"/>
          </p:nvPr>
        </p:nvSpPr>
        <p:spPr>
          <a:xfrm>
            <a:off x="576943" y="3289818"/>
            <a:ext cx="11034873" cy="9887200"/>
          </a:xfrm>
          <a:prstGeom prst="rect">
            <a:avLst/>
          </a:prstGeom>
        </p:spPr>
        <p:txBody>
          <a:bodyPr/>
          <a:lstStyle/>
          <a:p>
            <a:pPr marL="542036" indent="-542036" defTabSz="2365248">
              <a:spcBef>
                <a:spcPts val="2300"/>
              </a:spcBef>
              <a:buClr>
                <a:srgbClr val="FFFFFF"/>
              </a:buClr>
              <a:defRPr b="1" sz="4656">
                <a:solidFill>
                  <a:srgbClr val="FFFFFF"/>
                </a:solidFill>
              </a:defRPr>
            </a:pPr>
            <a:r>
              <a:rPr>
                <a:latin typeface="Helvetica Neue"/>
                <a:ea typeface="Helvetica Neue"/>
                <a:cs typeface="Helvetica Neue"/>
                <a:sym typeface="Helvetica Neue"/>
              </a:rPr>
              <a:t>Collect more feedback</a:t>
            </a:r>
            <a:r>
              <a:t> </a:t>
            </a:r>
            <a:r>
              <a:rPr b="0"/>
              <a:t>from wider user base post-launch</a:t>
            </a:r>
            <a:endParaRPr b="0"/>
          </a:p>
          <a:p>
            <a:pPr marL="542036" indent="-542036" defTabSz="2365248">
              <a:spcBef>
                <a:spcPts val="2300"/>
              </a:spcBef>
              <a:buClr>
                <a:srgbClr val="FFFFFF"/>
              </a:buClr>
              <a:defRPr b="1" sz="4656">
                <a:solidFill>
                  <a:srgbClr val="FFFFFF"/>
                </a:solidFill>
              </a:defRPr>
            </a:pPr>
            <a:r>
              <a:t>T</a:t>
            </a:r>
            <a:r>
              <a:rPr>
                <a:latin typeface="Helvetica Neue"/>
                <a:ea typeface="Helvetica Neue"/>
                <a:cs typeface="Helvetica Neue"/>
                <a:sym typeface="Helvetica Neue"/>
              </a:rPr>
              <a:t>rack long-term KPIs</a:t>
            </a:r>
            <a:r>
              <a:t> </a:t>
            </a:r>
            <a:r>
              <a:rPr b="0"/>
              <a:t>like resolution ratio trends, user satisfaction</a:t>
            </a:r>
            <a:endParaRPr b="0"/>
          </a:p>
          <a:p>
            <a:pPr marL="542036" indent="-542036" defTabSz="2365248">
              <a:spcBef>
                <a:spcPts val="2300"/>
              </a:spcBef>
              <a:buClr>
                <a:srgbClr val="FFFFFF"/>
              </a:buClr>
              <a:defRPr b="1" sz="4656">
                <a:solidFill>
                  <a:srgbClr val="FFFFFF"/>
                </a:solidFill>
              </a:defRPr>
            </a:pPr>
            <a:r>
              <a:rPr>
                <a:latin typeface="Helvetica Neue"/>
                <a:ea typeface="Helvetica Neue"/>
                <a:cs typeface="Helvetica Neue"/>
                <a:sym typeface="Helvetica Neue"/>
              </a:rPr>
              <a:t>Enable commenting analytics</a:t>
            </a:r>
            <a:r>
              <a:rPr b="0"/>
              <a:t> to identify top pain points per model</a:t>
            </a:r>
            <a:endParaRPr b="0"/>
          </a:p>
          <a:p>
            <a:pPr marL="542036" indent="-542036" defTabSz="2365248">
              <a:spcBef>
                <a:spcPts val="2300"/>
              </a:spcBef>
              <a:buClr>
                <a:srgbClr val="FFFFFF"/>
              </a:buClr>
              <a:defRPr b="1" sz="4656">
                <a:solidFill>
                  <a:srgbClr val="FFFFFF"/>
                </a:solidFill>
              </a:defRPr>
            </a:pPr>
            <a:r>
              <a:rPr>
                <a:latin typeface="Helvetica Neue"/>
                <a:ea typeface="Helvetica Neue"/>
                <a:cs typeface="Helvetica Neue"/>
                <a:sym typeface="Helvetica Neue"/>
              </a:rPr>
              <a:t>Consider feature enhancements</a:t>
            </a:r>
            <a:r>
              <a:t> </a:t>
            </a:r>
            <a:r>
              <a:rPr b="0"/>
              <a:t>like comment tagging by topic or priority</a:t>
            </a:r>
            <a:endParaRPr b="0"/>
          </a:p>
          <a:p>
            <a:pPr marL="542036" indent="-542036" defTabSz="2365248">
              <a:spcBef>
                <a:spcPts val="2300"/>
              </a:spcBef>
              <a:buClr>
                <a:srgbClr val="FFFFFF"/>
              </a:buClr>
              <a:defRPr b="1" sz="4656">
                <a:solidFill>
                  <a:srgbClr val="FFFFFF"/>
                </a:solidFill>
              </a:defRPr>
            </a:pPr>
            <a:r>
              <a:rPr>
                <a:latin typeface="Helvetica Neue"/>
                <a:ea typeface="Helvetica Neue"/>
                <a:cs typeface="Helvetica Neue"/>
                <a:sym typeface="Helvetica Neue"/>
              </a:rPr>
              <a:t>Scale enablement content</a:t>
            </a:r>
            <a:r>
              <a:t> </a:t>
            </a:r>
            <a:r>
              <a:rPr b="0"/>
              <a:t>to new teams and global locations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